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60" r:id="rId5"/>
    <p:sldId id="262" r:id="rId6"/>
    <p:sldId id="259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8A342C-8326-4CCC-9367-4D0F3296FD7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7D66BE9-6148-497F-A7D3-FB77FC37B571}">
      <dgm:prSet/>
      <dgm:spPr/>
      <dgm:t>
        <a:bodyPr/>
        <a:lstStyle/>
        <a:p>
          <a:pPr>
            <a:defRPr cap="all"/>
          </a:pPr>
          <a:r>
            <a:rPr lang="en-US"/>
            <a:t>Study Scope</a:t>
          </a:r>
        </a:p>
      </dgm:t>
    </dgm:pt>
    <dgm:pt modelId="{2C99B0C8-A30C-40C7-84CE-956E6E4FD43C}" type="parTrans" cxnId="{4ABABF9C-CA35-45BA-B34E-8C73E8FB2BE1}">
      <dgm:prSet/>
      <dgm:spPr/>
      <dgm:t>
        <a:bodyPr/>
        <a:lstStyle/>
        <a:p>
          <a:endParaRPr lang="en-US"/>
        </a:p>
      </dgm:t>
    </dgm:pt>
    <dgm:pt modelId="{C9BF76BB-7E9A-4E48-8749-E5B071F8F646}" type="sibTrans" cxnId="{4ABABF9C-CA35-45BA-B34E-8C73E8FB2BE1}">
      <dgm:prSet/>
      <dgm:spPr/>
      <dgm:t>
        <a:bodyPr/>
        <a:lstStyle/>
        <a:p>
          <a:endParaRPr lang="en-US"/>
        </a:p>
      </dgm:t>
    </dgm:pt>
    <dgm:pt modelId="{F8C825EE-54C5-46E7-BF31-3F7DAC594786}">
      <dgm:prSet/>
      <dgm:spPr/>
      <dgm:t>
        <a:bodyPr/>
        <a:lstStyle/>
        <a:p>
          <a:pPr>
            <a:defRPr cap="all"/>
          </a:pPr>
          <a:r>
            <a:rPr lang="en-US"/>
            <a:t>Solution Approach</a:t>
          </a:r>
        </a:p>
      </dgm:t>
    </dgm:pt>
    <dgm:pt modelId="{274BB11F-189C-4296-A30E-7A9A41F04FA7}" type="parTrans" cxnId="{5F98DB29-1BCA-4553-8447-28E6049B5640}">
      <dgm:prSet/>
      <dgm:spPr/>
      <dgm:t>
        <a:bodyPr/>
        <a:lstStyle/>
        <a:p>
          <a:endParaRPr lang="en-US"/>
        </a:p>
      </dgm:t>
    </dgm:pt>
    <dgm:pt modelId="{FD3CA7B9-C5B6-415C-9E5A-48736F0B6F1B}" type="sibTrans" cxnId="{5F98DB29-1BCA-4553-8447-28E6049B5640}">
      <dgm:prSet/>
      <dgm:spPr/>
      <dgm:t>
        <a:bodyPr/>
        <a:lstStyle/>
        <a:p>
          <a:endParaRPr lang="en-US"/>
        </a:p>
      </dgm:t>
    </dgm:pt>
    <dgm:pt modelId="{4E5A00D8-E64D-429B-97BA-B14C4E7C3FE4}">
      <dgm:prSet/>
      <dgm:spPr/>
      <dgm:t>
        <a:bodyPr/>
        <a:lstStyle/>
        <a:p>
          <a:pPr>
            <a:defRPr cap="all"/>
          </a:pPr>
          <a:r>
            <a:rPr lang="en-US"/>
            <a:t>Theoretical Framework</a:t>
          </a:r>
        </a:p>
      </dgm:t>
    </dgm:pt>
    <dgm:pt modelId="{F0B6F50A-1FE3-4BD9-B6D6-08AA1D435E37}" type="parTrans" cxnId="{2D52957A-F750-4BBE-BE94-843883F3D1DC}">
      <dgm:prSet/>
      <dgm:spPr/>
      <dgm:t>
        <a:bodyPr/>
        <a:lstStyle/>
        <a:p>
          <a:endParaRPr lang="en-US"/>
        </a:p>
      </dgm:t>
    </dgm:pt>
    <dgm:pt modelId="{F265A701-2D8A-42C9-88FF-37F3AE00534D}" type="sibTrans" cxnId="{2D52957A-F750-4BBE-BE94-843883F3D1DC}">
      <dgm:prSet/>
      <dgm:spPr/>
      <dgm:t>
        <a:bodyPr/>
        <a:lstStyle/>
        <a:p>
          <a:endParaRPr lang="en-US"/>
        </a:p>
      </dgm:t>
    </dgm:pt>
    <dgm:pt modelId="{6AC4D5EE-4F64-4526-B163-56A7FF738D37}">
      <dgm:prSet/>
      <dgm:spPr/>
      <dgm:t>
        <a:bodyPr/>
        <a:lstStyle/>
        <a:p>
          <a:pPr>
            <a:defRPr cap="all"/>
          </a:pPr>
          <a:r>
            <a:rPr lang="en-US"/>
            <a:t>Input Stock Data</a:t>
          </a:r>
        </a:p>
      </dgm:t>
    </dgm:pt>
    <dgm:pt modelId="{BA244668-AFB2-411F-974F-0AC49AB2880A}" type="parTrans" cxnId="{C7D8865D-4AFF-4AD3-86B1-0534932FC4C0}">
      <dgm:prSet/>
      <dgm:spPr/>
      <dgm:t>
        <a:bodyPr/>
        <a:lstStyle/>
        <a:p>
          <a:endParaRPr lang="en-US"/>
        </a:p>
      </dgm:t>
    </dgm:pt>
    <dgm:pt modelId="{038CAE46-E885-4ECD-A427-A426D2894AE4}" type="sibTrans" cxnId="{C7D8865D-4AFF-4AD3-86B1-0534932FC4C0}">
      <dgm:prSet/>
      <dgm:spPr/>
      <dgm:t>
        <a:bodyPr/>
        <a:lstStyle/>
        <a:p>
          <a:endParaRPr lang="en-US"/>
        </a:p>
      </dgm:t>
    </dgm:pt>
    <dgm:pt modelId="{E53420E5-CB0B-43BA-AF9B-0999ABA9794A}">
      <dgm:prSet/>
      <dgm:spPr/>
      <dgm:t>
        <a:bodyPr/>
        <a:lstStyle/>
        <a:p>
          <a:pPr>
            <a:defRPr cap="all"/>
          </a:pPr>
          <a:r>
            <a:rPr lang="en-US"/>
            <a:t>Analysis and Results</a:t>
          </a:r>
        </a:p>
      </dgm:t>
    </dgm:pt>
    <dgm:pt modelId="{664ABE3E-8B61-48B0-A2A1-45EBEFD5238A}" type="parTrans" cxnId="{06449BA3-3DF1-4FF0-85D0-7AF666DEA821}">
      <dgm:prSet/>
      <dgm:spPr/>
      <dgm:t>
        <a:bodyPr/>
        <a:lstStyle/>
        <a:p>
          <a:endParaRPr lang="en-US"/>
        </a:p>
      </dgm:t>
    </dgm:pt>
    <dgm:pt modelId="{33A9382E-61BC-46C5-AF8D-AB88626DCCF8}" type="sibTrans" cxnId="{06449BA3-3DF1-4FF0-85D0-7AF666DEA821}">
      <dgm:prSet/>
      <dgm:spPr/>
      <dgm:t>
        <a:bodyPr/>
        <a:lstStyle/>
        <a:p>
          <a:endParaRPr lang="en-US"/>
        </a:p>
      </dgm:t>
    </dgm:pt>
    <dgm:pt modelId="{FCB28693-40DF-4071-9333-A07BAEEA909B}">
      <dgm:prSet/>
      <dgm:spPr/>
      <dgm:t>
        <a:bodyPr/>
        <a:lstStyle/>
        <a:p>
          <a:pPr>
            <a:defRPr cap="all"/>
          </a:pPr>
          <a:r>
            <a:rPr lang="en-US"/>
            <a:t>Conclusions</a:t>
          </a:r>
        </a:p>
      </dgm:t>
    </dgm:pt>
    <dgm:pt modelId="{CACE4B77-A0D3-4F18-BF82-7E9E343BCB0B}" type="parTrans" cxnId="{E51E42DC-CA7F-4E08-B681-16EFD49A2ADE}">
      <dgm:prSet/>
      <dgm:spPr/>
      <dgm:t>
        <a:bodyPr/>
        <a:lstStyle/>
        <a:p>
          <a:endParaRPr lang="en-US"/>
        </a:p>
      </dgm:t>
    </dgm:pt>
    <dgm:pt modelId="{D1DE0667-9DAC-4C91-B97A-4EAA16F72808}" type="sibTrans" cxnId="{E51E42DC-CA7F-4E08-B681-16EFD49A2ADE}">
      <dgm:prSet/>
      <dgm:spPr/>
      <dgm:t>
        <a:bodyPr/>
        <a:lstStyle/>
        <a:p>
          <a:endParaRPr lang="en-US"/>
        </a:p>
      </dgm:t>
    </dgm:pt>
    <dgm:pt modelId="{5AE51FEE-735C-48C8-8134-E4E75BBF2479}" type="pres">
      <dgm:prSet presAssocID="{6B8A342C-8326-4CCC-9367-4D0F3296FD7A}" presName="root" presStyleCnt="0">
        <dgm:presLayoutVars>
          <dgm:dir/>
          <dgm:resizeHandles val="exact"/>
        </dgm:presLayoutVars>
      </dgm:prSet>
      <dgm:spPr/>
    </dgm:pt>
    <dgm:pt modelId="{901F6142-C155-4264-B9F1-C41099BF74EB}" type="pres">
      <dgm:prSet presAssocID="{C7D66BE9-6148-497F-A7D3-FB77FC37B571}" presName="compNode" presStyleCnt="0"/>
      <dgm:spPr/>
    </dgm:pt>
    <dgm:pt modelId="{E203511B-1C50-4731-9552-750305FA9151}" type="pres">
      <dgm:prSet presAssocID="{C7D66BE9-6148-497F-A7D3-FB77FC37B571}" presName="iconBgRect" presStyleLbl="bgShp" presStyleIdx="0" presStyleCnt="6"/>
      <dgm:spPr/>
    </dgm:pt>
    <dgm:pt modelId="{9CDD1D6B-04E5-4CE8-9A22-BE8AB62B28DB}" type="pres">
      <dgm:prSet presAssocID="{C7D66BE9-6148-497F-A7D3-FB77FC37B57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 outline"/>
        </a:ext>
      </dgm:extLst>
    </dgm:pt>
    <dgm:pt modelId="{627D56BB-117D-42B6-A43F-4AB0D196A162}" type="pres">
      <dgm:prSet presAssocID="{C7D66BE9-6148-497F-A7D3-FB77FC37B571}" presName="spaceRect" presStyleCnt="0"/>
      <dgm:spPr/>
    </dgm:pt>
    <dgm:pt modelId="{33A0EC26-8D55-4F96-A9D3-AA4FB571BC77}" type="pres">
      <dgm:prSet presAssocID="{C7D66BE9-6148-497F-A7D3-FB77FC37B571}" presName="textRect" presStyleLbl="revTx" presStyleIdx="0" presStyleCnt="6">
        <dgm:presLayoutVars>
          <dgm:chMax val="1"/>
          <dgm:chPref val="1"/>
        </dgm:presLayoutVars>
      </dgm:prSet>
      <dgm:spPr/>
    </dgm:pt>
    <dgm:pt modelId="{F8B58453-4FC6-43A5-8E31-9366BE1F7787}" type="pres">
      <dgm:prSet presAssocID="{C9BF76BB-7E9A-4E48-8749-E5B071F8F646}" presName="sibTrans" presStyleCnt="0"/>
      <dgm:spPr/>
    </dgm:pt>
    <dgm:pt modelId="{0ED9A171-1DB9-4FA6-B743-8CE5F7566E5F}" type="pres">
      <dgm:prSet presAssocID="{F8C825EE-54C5-46E7-BF31-3F7DAC594786}" presName="compNode" presStyleCnt="0"/>
      <dgm:spPr/>
    </dgm:pt>
    <dgm:pt modelId="{7B35CCD4-3A6E-42E8-A0DF-AC02B0273DD1}" type="pres">
      <dgm:prSet presAssocID="{F8C825EE-54C5-46E7-BF31-3F7DAC594786}" presName="iconBgRect" presStyleLbl="bgShp" presStyleIdx="1" presStyleCnt="6"/>
      <dgm:spPr/>
    </dgm:pt>
    <dgm:pt modelId="{6136C00A-A9C0-48D5-8CC1-7615B1AFEB40}" type="pres">
      <dgm:prSet presAssocID="{F8C825EE-54C5-46E7-BF31-3F7DAC59478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iguration"/>
        </a:ext>
      </dgm:extLst>
    </dgm:pt>
    <dgm:pt modelId="{077A12DC-A432-426F-BC6F-702EFB0A19FC}" type="pres">
      <dgm:prSet presAssocID="{F8C825EE-54C5-46E7-BF31-3F7DAC594786}" presName="spaceRect" presStyleCnt="0"/>
      <dgm:spPr/>
    </dgm:pt>
    <dgm:pt modelId="{55AA35DC-5596-4FB1-BBF4-C543383B4864}" type="pres">
      <dgm:prSet presAssocID="{F8C825EE-54C5-46E7-BF31-3F7DAC594786}" presName="textRect" presStyleLbl="revTx" presStyleIdx="1" presStyleCnt="6">
        <dgm:presLayoutVars>
          <dgm:chMax val="1"/>
          <dgm:chPref val="1"/>
        </dgm:presLayoutVars>
      </dgm:prSet>
      <dgm:spPr/>
    </dgm:pt>
    <dgm:pt modelId="{C2A14008-10FF-460C-82A0-D29E33870D34}" type="pres">
      <dgm:prSet presAssocID="{FD3CA7B9-C5B6-415C-9E5A-48736F0B6F1B}" presName="sibTrans" presStyleCnt="0"/>
      <dgm:spPr/>
    </dgm:pt>
    <dgm:pt modelId="{B4278084-AADE-42AF-B8F9-1F6BA82E52E3}" type="pres">
      <dgm:prSet presAssocID="{4E5A00D8-E64D-429B-97BA-B14C4E7C3FE4}" presName="compNode" presStyleCnt="0"/>
      <dgm:spPr/>
    </dgm:pt>
    <dgm:pt modelId="{A95C3715-6574-4A7B-9D29-5BADD5B1774F}" type="pres">
      <dgm:prSet presAssocID="{4E5A00D8-E64D-429B-97BA-B14C4E7C3FE4}" presName="iconBgRect" presStyleLbl="bgShp" presStyleIdx="2" presStyleCnt="6"/>
      <dgm:spPr/>
    </dgm:pt>
    <dgm:pt modelId="{B1557F61-F83A-42EC-A163-A4B6B007D2E3}" type="pres">
      <dgm:prSet presAssocID="{4E5A00D8-E64D-429B-97BA-B14C4E7C3FE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stem"/>
        </a:ext>
      </dgm:extLst>
    </dgm:pt>
    <dgm:pt modelId="{66E8BECD-B315-4B1C-A2AE-C63E0B5F81AC}" type="pres">
      <dgm:prSet presAssocID="{4E5A00D8-E64D-429B-97BA-B14C4E7C3FE4}" presName="spaceRect" presStyleCnt="0"/>
      <dgm:spPr/>
    </dgm:pt>
    <dgm:pt modelId="{01E1F29A-5E89-414A-8CCE-FACCAEE4A23B}" type="pres">
      <dgm:prSet presAssocID="{4E5A00D8-E64D-429B-97BA-B14C4E7C3FE4}" presName="textRect" presStyleLbl="revTx" presStyleIdx="2" presStyleCnt="6">
        <dgm:presLayoutVars>
          <dgm:chMax val="1"/>
          <dgm:chPref val="1"/>
        </dgm:presLayoutVars>
      </dgm:prSet>
      <dgm:spPr/>
    </dgm:pt>
    <dgm:pt modelId="{5A8203C4-7B39-465F-B53A-35C91E43E5B8}" type="pres">
      <dgm:prSet presAssocID="{F265A701-2D8A-42C9-88FF-37F3AE00534D}" presName="sibTrans" presStyleCnt="0"/>
      <dgm:spPr/>
    </dgm:pt>
    <dgm:pt modelId="{BD66B442-F36E-4154-9C8C-BE408261F379}" type="pres">
      <dgm:prSet presAssocID="{6AC4D5EE-4F64-4526-B163-56A7FF738D37}" presName="compNode" presStyleCnt="0"/>
      <dgm:spPr/>
    </dgm:pt>
    <dgm:pt modelId="{404671CE-E2C6-4405-81D9-252A4EE06BC5}" type="pres">
      <dgm:prSet presAssocID="{6AC4D5EE-4F64-4526-B163-56A7FF738D37}" presName="iconBgRect" presStyleLbl="bgShp" presStyleIdx="3" presStyleCnt="6"/>
      <dgm:spPr/>
    </dgm:pt>
    <dgm:pt modelId="{40FC220A-79A4-4FEE-9A59-4A27F2ACB628}" type="pres">
      <dgm:prSet presAssocID="{6AC4D5EE-4F64-4526-B163-56A7FF738D3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Chart"/>
        </a:ext>
      </dgm:extLst>
    </dgm:pt>
    <dgm:pt modelId="{62F57D2A-F20E-46C6-9ABF-D73219320607}" type="pres">
      <dgm:prSet presAssocID="{6AC4D5EE-4F64-4526-B163-56A7FF738D37}" presName="spaceRect" presStyleCnt="0"/>
      <dgm:spPr/>
    </dgm:pt>
    <dgm:pt modelId="{7D48B669-ED21-4391-A351-51B2A08789E2}" type="pres">
      <dgm:prSet presAssocID="{6AC4D5EE-4F64-4526-B163-56A7FF738D37}" presName="textRect" presStyleLbl="revTx" presStyleIdx="3" presStyleCnt="6">
        <dgm:presLayoutVars>
          <dgm:chMax val="1"/>
          <dgm:chPref val="1"/>
        </dgm:presLayoutVars>
      </dgm:prSet>
      <dgm:spPr/>
    </dgm:pt>
    <dgm:pt modelId="{B1315957-A87D-49B5-BFFA-EF102B530B51}" type="pres">
      <dgm:prSet presAssocID="{038CAE46-E885-4ECD-A427-A426D2894AE4}" presName="sibTrans" presStyleCnt="0"/>
      <dgm:spPr/>
    </dgm:pt>
    <dgm:pt modelId="{D036788F-9C3A-4514-8CB4-BB30777C9F21}" type="pres">
      <dgm:prSet presAssocID="{E53420E5-CB0B-43BA-AF9B-0999ABA9794A}" presName="compNode" presStyleCnt="0"/>
      <dgm:spPr/>
    </dgm:pt>
    <dgm:pt modelId="{B64A9DCA-9F1D-4A0C-A3D4-9972848A6E5E}" type="pres">
      <dgm:prSet presAssocID="{E53420E5-CB0B-43BA-AF9B-0999ABA9794A}" presName="iconBgRect" presStyleLbl="bgShp" presStyleIdx="4" presStyleCnt="6"/>
      <dgm:spPr/>
    </dgm:pt>
    <dgm:pt modelId="{FFB54E5F-8083-4814-A936-FB371D78C511}" type="pres">
      <dgm:prSet presAssocID="{E53420E5-CB0B-43BA-AF9B-0999ABA9794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28E2BC03-FA85-4350-BE91-EFD2142D84B6}" type="pres">
      <dgm:prSet presAssocID="{E53420E5-CB0B-43BA-AF9B-0999ABA9794A}" presName="spaceRect" presStyleCnt="0"/>
      <dgm:spPr/>
    </dgm:pt>
    <dgm:pt modelId="{8998B06F-4DC3-4934-A5CC-97C69027643C}" type="pres">
      <dgm:prSet presAssocID="{E53420E5-CB0B-43BA-AF9B-0999ABA9794A}" presName="textRect" presStyleLbl="revTx" presStyleIdx="4" presStyleCnt="6">
        <dgm:presLayoutVars>
          <dgm:chMax val="1"/>
          <dgm:chPref val="1"/>
        </dgm:presLayoutVars>
      </dgm:prSet>
      <dgm:spPr/>
    </dgm:pt>
    <dgm:pt modelId="{85B61370-DAB2-4229-BC0D-07305C196194}" type="pres">
      <dgm:prSet presAssocID="{33A9382E-61BC-46C5-AF8D-AB88626DCCF8}" presName="sibTrans" presStyleCnt="0"/>
      <dgm:spPr/>
    </dgm:pt>
    <dgm:pt modelId="{14F4D742-F259-4DDE-AC9D-7D5300420E20}" type="pres">
      <dgm:prSet presAssocID="{FCB28693-40DF-4071-9333-A07BAEEA909B}" presName="compNode" presStyleCnt="0"/>
      <dgm:spPr/>
    </dgm:pt>
    <dgm:pt modelId="{90693D29-5235-44FB-AD81-9F6BE60FD583}" type="pres">
      <dgm:prSet presAssocID="{FCB28693-40DF-4071-9333-A07BAEEA909B}" presName="iconBgRect" presStyleLbl="bgShp" presStyleIdx="5" presStyleCnt="6"/>
      <dgm:spPr/>
    </dgm:pt>
    <dgm:pt modelId="{AB891E92-4BB7-43EA-9EF5-67CA01643DF0}" type="pres">
      <dgm:prSet presAssocID="{FCB28693-40DF-4071-9333-A07BAEEA909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munications"/>
        </a:ext>
      </dgm:extLst>
    </dgm:pt>
    <dgm:pt modelId="{55DE65E6-9ECC-4389-AD80-15E88A409925}" type="pres">
      <dgm:prSet presAssocID="{FCB28693-40DF-4071-9333-A07BAEEA909B}" presName="spaceRect" presStyleCnt="0"/>
      <dgm:spPr/>
    </dgm:pt>
    <dgm:pt modelId="{42BE328C-E693-4D30-B8E3-7109AC2F8628}" type="pres">
      <dgm:prSet presAssocID="{FCB28693-40DF-4071-9333-A07BAEEA909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466ED26-AAB9-4AFB-B30F-4609D2954D53}" type="presOf" srcId="{6AC4D5EE-4F64-4526-B163-56A7FF738D37}" destId="{7D48B669-ED21-4391-A351-51B2A08789E2}" srcOrd="0" destOrd="0" presId="urn:microsoft.com/office/officeart/2018/5/layout/IconCircleLabelList"/>
    <dgm:cxn modelId="{5F98DB29-1BCA-4553-8447-28E6049B5640}" srcId="{6B8A342C-8326-4CCC-9367-4D0F3296FD7A}" destId="{F8C825EE-54C5-46E7-BF31-3F7DAC594786}" srcOrd="1" destOrd="0" parTransId="{274BB11F-189C-4296-A30E-7A9A41F04FA7}" sibTransId="{FD3CA7B9-C5B6-415C-9E5A-48736F0B6F1B}"/>
    <dgm:cxn modelId="{C7D8865D-4AFF-4AD3-86B1-0534932FC4C0}" srcId="{6B8A342C-8326-4CCC-9367-4D0F3296FD7A}" destId="{6AC4D5EE-4F64-4526-B163-56A7FF738D37}" srcOrd="3" destOrd="0" parTransId="{BA244668-AFB2-411F-974F-0AC49AB2880A}" sibTransId="{038CAE46-E885-4ECD-A427-A426D2894AE4}"/>
    <dgm:cxn modelId="{113F4147-8155-4E7E-8D1A-C98C60432F53}" type="presOf" srcId="{FCB28693-40DF-4071-9333-A07BAEEA909B}" destId="{42BE328C-E693-4D30-B8E3-7109AC2F8628}" srcOrd="0" destOrd="0" presId="urn:microsoft.com/office/officeart/2018/5/layout/IconCircleLabelList"/>
    <dgm:cxn modelId="{A45DBE4E-44D8-432E-8EF2-5BC0C58B884D}" type="presOf" srcId="{4E5A00D8-E64D-429B-97BA-B14C4E7C3FE4}" destId="{01E1F29A-5E89-414A-8CCE-FACCAEE4A23B}" srcOrd="0" destOrd="0" presId="urn:microsoft.com/office/officeart/2018/5/layout/IconCircleLabelList"/>
    <dgm:cxn modelId="{18F4AF70-418B-4145-9E2A-FC91B56BA1D0}" type="presOf" srcId="{C7D66BE9-6148-497F-A7D3-FB77FC37B571}" destId="{33A0EC26-8D55-4F96-A9D3-AA4FB571BC77}" srcOrd="0" destOrd="0" presId="urn:microsoft.com/office/officeart/2018/5/layout/IconCircleLabelList"/>
    <dgm:cxn modelId="{03AB0252-85A0-44AE-8224-7616B6949A3B}" type="presOf" srcId="{F8C825EE-54C5-46E7-BF31-3F7DAC594786}" destId="{55AA35DC-5596-4FB1-BBF4-C543383B4864}" srcOrd="0" destOrd="0" presId="urn:microsoft.com/office/officeart/2018/5/layout/IconCircleLabelList"/>
    <dgm:cxn modelId="{2D52957A-F750-4BBE-BE94-843883F3D1DC}" srcId="{6B8A342C-8326-4CCC-9367-4D0F3296FD7A}" destId="{4E5A00D8-E64D-429B-97BA-B14C4E7C3FE4}" srcOrd="2" destOrd="0" parTransId="{F0B6F50A-1FE3-4BD9-B6D6-08AA1D435E37}" sibTransId="{F265A701-2D8A-42C9-88FF-37F3AE00534D}"/>
    <dgm:cxn modelId="{4ABABF9C-CA35-45BA-B34E-8C73E8FB2BE1}" srcId="{6B8A342C-8326-4CCC-9367-4D0F3296FD7A}" destId="{C7D66BE9-6148-497F-A7D3-FB77FC37B571}" srcOrd="0" destOrd="0" parTransId="{2C99B0C8-A30C-40C7-84CE-956E6E4FD43C}" sibTransId="{C9BF76BB-7E9A-4E48-8749-E5B071F8F646}"/>
    <dgm:cxn modelId="{06449BA3-3DF1-4FF0-85D0-7AF666DEA821}" srcId="{6B8A342C-8326-4CCC-9367-4D0F3296FD7A}" destId="{E53420E5-CB0B-43BA-AF9B-0999ABA9794A}" srcOrd="4" destOrd="0" parTransId="{664ABE3E-8B61-48B0-A2A1-45EBEFD5238A}" sibTransId="{33A9382E-61BC-46C5-AF8D-AB88626DCCF8}"/>
    <dgm:cxn modelId="{E51E42DC-CA7F-4E08-B681-16EFD49A2ADE}" srcId="{6B8A342C-8326-4CCC-9367-4D0F3296FD7A}" destId="{FCB28693-40DF-4071-9333-A07BAEEA909B}" srcOrd="5" destOrd="0" parTransId="{CACE4B77-A0D3-4F18-BF82-7E9E343BCB0B}" sibTransId="{D1DE0667-9DAC-4C91-B97A-4EAA16F72808}"/>
    <dgm:cxn modelId="{F87996E4-2FDF-40A5-913D-C06189E6FF0C}" type="presOf" srcId="{6B8A342C-8326-4CCC-9367-4D0F3296FD7A}" destId="{5AE51FEE-735C-48C8-8134-E4E75BBF2479}" srcOrd="0" destOrd="0" presId="urn:microsoft.com/office/officeart/2018/5/layout/IconCircleLabelList"/>
    <dgm:cxn modelId="{E61917EF-5C92-425C-9F2D-2747181A4E59}" type="presOf" srcId="{E53420E5-CB0B-43BA-AF9B-0999ABA9794A}" destId="{8998B06F-4DC3-4934-A5CC-97C69027643C}" srcOrd="0" destOrd="0" presId="urn:microsoft.com/office/officeart/2018/5/layout/IconCircleLabelList"/>
    <dgm:cxn modelId="{0A5585CB-818D-4E8B-88BE-730E7A305E33}" type="presParOf" srcId="{5AE51FEE-735C-48C8-8134-E4E75BBF2479}" destId="{901F6142-C155-4264-B9F1-C41099BF74EB}" srcOrd="0" destOrd="0" presId="urn:microsoft.com/office/officeart/2018/5/layout/IconCircleLabelList"/>
    <dgm:cxn modelId="{29A36585-43E7-43AE-9281-F421B0D23625}" type="presParOf" srcId="{901F6142-C155-4264-B9F1-C41099BF74EB}" destId="{E203511B-1C50-4731-9552-750305FA9151}" srcOrd="0" destOrd="0" presId="urn:microsoft.com/office/officeart/2018/5/layout/IconCircleLabelList"/>
    <dgm:cxn modelId="{5AEDE741-8FB9-4786-BED6-756B839EC8A8}" type="presParOf" srcId="{901F6142-C155-4264-B9F1-C41099BF74EB}" destId="{9CDD1D6B-04E5-4CE8-9A22-BE8AB62B28DB}" srcOrd="1" destOrd="0" presId="urn:microsoft.com/office/officeart/2018/5/layout/IconCircleLabelList"/>
    <dgm:cxn modelId="{F41859EC-2DA0-4586-8E63-60C6C0770F84}" type="presParOf" srcId="{901F6142-C155-4264-B9F1-C41099BF74EB}" destId="{627D56BB-117D-42B6-A43F-4AB0D196A162}" srcOrd="2" destOrd="0" presId="urn:microsoft.com/office/officeart/2018/5/layout/IconCircleLabelList"/>
    <dgm:cxn modelId="{C14A45BA-E531-4B69-A1CF-27FF5E43D0B6}" type="presParOf" srcId="{901F6142-C155-4264-B9F1-C41099BF74EB}" destId="{33A0EC26-8D55-4F96-A9D3-AA4FB571BC77}" srcOrd="3" destOrd="0" presId="urn:microsoft.com/office/officeart/2018/5/layout/IconCircleLabelList"/>
    <dgm:cxn modelId="{F359113F-F396-4195-A67C-321BA66513FD}" type="presParOf" srcId="{5AE51FEE-735C-48C8-8134-E4E75BBF2479}" destId="{F8B58453-4FC6-43A5-8E31-9366BE1F7787}" srcOrd="1" destOrd="0" presId="urn:microsoft.com/office/officeart/2018/5/layout/IconCircleLabelList"/>
    <dgm:cxn modelId="{6FA55FF7-4217-4D8B-8A1C-CD369C21798C}" type="presParOf" srcId="{5AE51FEE-735C-48C8-8134-E4E75BBF2479}" destId="{0ED9A171-1DB9-4FA6-B743-8CE5F7566E5F}" srcOrd="2" destOrd="0" presId="urn:microsoft.com/office/officeart/2018/5/layout/IconCircleLabelList"/>
    <dgm:cxn modelId="{D16C3817-9308-4271-96B5-782D1EF9EFB8}" type="presParOf" srcId="{0ED9A171-1DB9-4FA6-B743-8CE5F7566E5F}" destId="{7B35CCD4-3A6E-42E8-A0DF-AC02B0273DD1}" srcOrd="0" destOrd="0" presId="urn:microsoft.com/office/officeart/2018/5/layout/IconCircleLabelList"/>
    <dgm:cxn modelId="{EF6D96D4-593E-439F-971B-72751F9F43FC}" type="presParOf" srcId="{0ED9A171-1DB9-4FA6-B743-8CE5F7566E5F}" destId="{6136C00A-A9C0-48D5-8CC1-7615B1AFEB40}" srcOrd="1" destOrd="0" presId="urn:microsoft.com/office/officeart/2018/5/layout/IconCircleLabelList"/>
    <dgm:cxn modelId="{3F6CD090-1726-41CE-A5B1-80473D12E702}" type="presParOf" srcId="{0ED9A171-1DB9-4FA6-B743-8CE5F7566E5F}" destId="{077A12DC-A432-426F-BC6F-702EFB0A19FC}" srcOrd="2" destOrd="0" presId="urn:microsoft.com/office/officeart/2018/5/layout/IconCircleLabelList"/>
    <dgm:cxn modelId="{64A86D01-2E77-4805-AAE2-8A817108BE85}" type="presParOf" srcId="{0ED9A171-1DB9-4FA6-B743-8CE5F7566E5F}" destId="{55AA35DC-5596-4FB1-BBF4-C543383B4864}" srcOrd="3" destOrd="0" presId="urn:microsoft.com/office/officeart/2018/5/layout/IconCircleLabelList"/>
    <dgm:cxn modelId="{A311EA00-4CB6-4C2A-A10D-55553BB988A3}" type="presParOf" srcId="{5AE51FEE-735C-48C8-8134-E4E75BBF2479}" destId="{C2A14008-10FF-460C-82A0-D29E33870D34}" srcOrd="3" destOrd="0" presId="urn:microsoft.com/office/officeart/2018/5/layout/IconCircleLabelList"/>
    <dgm:cxn modelId="{54188AB9-C314-4DD5-BB59-8B14C1FF63AD}" type="presParOf" srcId="{5AE51FEE-735C-48C8-8134-E4E75BBF2479}" destId="{B4278084-AADE-42AF-B8F9-1F6BA82E52E3}" srcOrd="4" destOrd="0" presId="urn:microsoft.com/office/officeart/2018/5/layout/IconCircleLabelList"/>
    <dgm:cxn modelId="{C9A59A3F-2939-488C-B27B-EAD06B7B48BA}" type="presParOf" srcId="{B4278084-AADE-42AF-B8F9-1F6BA82E52E3}" destId="{A95C3715-6574-4A7B-9D29-5BADD5B1774F}" srcOrd="0" destOrd="0" presId="urn:microsoft.com/office/officeart/2018/5/layout/IconCircleLabelList"/>
    <dgm:cxn modelId="{0E13FC63-FBAC-4880-9C30-013A0F38E001}" type="presParOf" srcId="{B4278084-AADE-42AF-B8F9-1F6BA82E52E3}" destId="{B1557F61-F83A-42EC-A163-A4B6B007D2E3}" srcOrd="1" destOrd="0" presId="urn:microsoft.com/office/officeart/2018/5/layout/IconCircleLabelList"/>
    <dgm:cxn modelId="{9D263D08-BD74-42C5-99D3-A68A39E6289A}" type="presParOf" srcId="{B4278084-AADE-42AF-B8F9-1F6BA82E52E3}" destId="{66E8BECD-B315-4B1C-A2AE-C63E0B5F81AC}" srcOrd="2" destOrd="0" presId="urn:microsoft.com/office/officeart/2018/5/layout/IconCircleLabelList"/>
    <dgm:cxn modelId="{E2B74F3A-CEA0-4ECA-8B8F-257181ADDF54}" type="presParOf" srcId="{B4278084-AADE-42AF-B8F9-1F6BA82E52E3}" destId="{01E1F29A-5E89-414A-8CCE-FACCAEE4A23B}" srcOrd="3" destOrd="0" presId="urn:microsoft.com/office/officeart/2018/5/layout/IconCircleLabelList"/>
    <dgm:cxn modelId="{B667ED01-209A-46CD-99FA-B162657C1405}" type="presParOf" srcId="{5AE51FEE-735C-48C8-8134-E4E75BBF2479}" destId="{5A8203C4-7B39-465F-B53A-35C91E43E5B8}" srcOrd="5" destOrd="0" presId="urn:microsoft.com/office/officeart/2018/5/layout/IconCircleLabelList"/>
    <dgm:cxn modelId="{8A349E61-EA81-486C-8241-1F1CD784AFFF}" type="presParOf" srcId="{5AE51FEE-735C-48C8-8134-E4E75BBF2479}" destId="{BD66B442-F36E-4154-9C8C-BE408261F379}" srcOrd="6" destOrd="0" presId="urn:microsoft.com/office/officeart/2018/5/layout/IconCircleLabelList"/>
    <dgm:cxn modelId="{C2099DEE-3D61-4525-A016-FAC607996795}" type="presParOf" srcId="{BD66B442-F36E-4154-9C8C-BE408261F379}" destId="{404671CE-E2C6-4405-81D9-252A4EE06BC5}" srcOrd="0" destOrd="0" presId="urn:microsoft.com/office/officeart/2018/5/layout/IconCircleLabelList"/>
    <dgm:cxn modelId="{9228B5FE-FD16-4CA7-98B9-5C6048B0DB15}" type="presParOf" srcId="{BD66B442-F36E-4154-9C8C-BE408261F379}" destId="{40FC220A-79A4-4FEE-9A59-4A27F2ACB628}" srcOrd="1" destOrd="0" presId="urn:microsoft.com/office/officeart/2018/5/layout/IconCircleLabelList"/>
    <dgm:cxn modelId="{C077F6DE-F02F-4EB8-B5B8-B489220DE5E8}" type="presParOf" srcId="{BD66B442-F36E-4154-9C8C-BE408261F379}" destId="{62F57D2A-F20E-46C6-9ABF-D73219320607}" srcOrd="2" destOrd="0" presId="urn:microsoft.com/office/officeart/2018/5/layout/IconCircleLabelList"/>
    <dgm:cxn modelId="{83A1A391-4EE7-45E2-A59E-A4B232CE26F2}" type="presParOf" srcId="{BD66B442-F36E-4154-9C8C-BE408261F379}" destId="{7D48B669-ED21-4391-A351-51B2A08789E2}" srcOrd="3" destOrd="0" presId="urn:microsoft.com/office/officeart/2018/5/layout/IconCircleLabelList"/>
    <dgm:cxn modelId="{81381AA8-A9AC-49D1-AB30-25073F4C54AD}" type="presParOf" srcId="{5AE51FEE-735C-48C8-8134-E4E75BBF2479}" destId="{B1315957-A87D-49B5-BFFA-EF102B530B51}" srcOrd="7" destOrd="0" presId="urn:microsoft.com/office/officeart/2018/5/layout/IconCircleLabelList"/>
    <dgm:cxn modelId="{638B0888-9AA7-459E-8123-62CDA9063F28}" type="presParOf" srcId="{5AE51FEE-735C-48C8-8134-E4E75BBF2479}" destId="{D036788F-9C3A-4514-8CB4-BB30777C9F21}" srcOrd="8" destOrd="0" presId="urn:microsoft.com/office/officeart/2018/5/layout/IconCircleLabelList"/>
    <dgm:cxn modelId="{67B58650-7941-459B-97A4-E9B3BD44547E}" type="presParOf" srcId="{D036788F-9C3A-4514-8CB4-BB30777C9F21}" destId="{B64A9DCA-9F1D-4A0C-A3D4-9972848A6E5E}" srcOrd="0" destOrd="0" presId="urn:microsoft.com/office/officeart/2018/5/layout/IconCircleLabelList"/>
    <dgm:cxn modelId="{31B5B7F7-A46D-4FDC-BF4B-071A55374A55}" type="presParOf" srcId="{D036788F-9C3A-4514-8CB4-BB30777C9F21}" destId="{FFB54E5F-8083-4814-A936-FB371D78C511}" srcOrd="1" destOrd="0" presId="urn:microsoft.com/office/officeart/2018/5/layout/IconCircleLabelList"/>
    <dgm:cxn modelId="{04DE9CA0-9F79-44F7-8AAD-B6062C4AA8D5}" type="presParOf" srcId="{D036788F-9C3A-4514-8CB4-BB30777C9F21}" destId="{28E2BC03-FA85-4350-BE91-EFD2142D84B6}" srcOrd="2" destOrd="0" presId="urn:microsoft.com/office/officeart/2018/5/layout/IconCircleLabelList"/>
    <dgm:cxn modelId="{C1B2B343-1AB6-47E7-AB69-2F37E7BE5FC1}" type="presParOf" srcId="{D036788F-9C3A-4514-8CB4-BB30777C9F21}" destId="{8998B06F-4DC3-4934-A5CC-97C69027643C}" srcOrd="3" destOrd="0" presId="urn:microsoft.com/office/officeart/2018/5/layout/IconCircleLabelList"/>
    <dgm:cxn modelId="{DB3D95BB-2A70-4133-9F29-6E9487471584}" type="presParOf" srcId="{5AE51FEE-735C-48C8-8134-E4E75BBF2479}" destId="{85B61370-DAB2-4229-BC0D-07305C196194}" srcOrd="9" destOrd="0" presId="urn:microsoft.com/office/officeart/2018/5/layout/IconCircleLabelList"/>
    <dgm:cxn modelId="{03C68005-2564-4A77-B5C5-796F125D45C2}" type="presParOf" srcId="{5AE51FEE-735C-48C8-8134-E4E75BBF2479}" destId="{14F4D742-F259-4DDE-AC9D-7D5300420E20}" srcOrd="10" destOrd="0" presId="urn:microsoft.com/office/officeart/2018/5/layout/IconCircleLabelList"/>
    <dgm:cxn modelId="{16A0E994-4DC3-40D3-906E-21F0C9CA4312}" type="presParOf" srcId="{14F4D742-F259-4DDE-AC9D-7D5300420E20}" destId="{90693D29-5235-44FB-AD81-9F6BE60FD583}" srcOrd="0" destOrd="0" presId="urn:microsoft.com/office/officeart/2018/5/layout/IconCircleLabelList"/>
    <dgm:cxn modelId="{8F446546-7CF2-49B2-A827-F34F0273FF0D}" type="presParOf" srcId="{14F4D742-F259-4DDE-AC9D-7D5300420E20}" destId="{AB891E92-4BB7-43EA-9EF5-67CA01643DF0}" srcOrd="1" destOrd="0" presId="urn:microsoft.com/office/officeart/2018/5/layout/IconCircleLabelList"/>
    <dgm:cxn modelId="{88ED4FD4-BBF1-4349-AA28-6703B0CC9C40}" type="presParOf" srcId="{14F4D742-F259-4DDE-AC9D-7D5300420E20}" destId="{55DE65E6-9ECC-4389-AD80-15E88A409925}" srcOrd="2" destOrd="0" presId="urn:microsoft.com/office/officeart/2018/5/layout/IconCircleLabelList"/>
    <dgm:cxn modelId="{1CABA437-F437-4FF7-96F9-9CBAA993F525}" type="presParOf" srcId="{14F4D742-F259-4DDE-AC9D-7D5300420E20}" destId="{42BE328C-E693-4D30-B8E3-7109AC2F862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03511B-1C50-4731-9552-750305FA9151}">
      <dsp:nvSpPr>
        <dsp:cNvPr id="0" name=""/>
        <dsp:cNvSpPr/>
      </dsp:nvSpPr>
      <dsp:spPr>
        <a:xfrm>
          <a:off x="349499" y="304486"/>
          <a:ext cx="1088349" cy="108834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D1D6B-04E5-4CE8-9A22-BE8AB62B28DB}">
      <dsp:nvSpPr>
        <dsp:cNvPr id="0" name=""/>
        <dsp:cNvSpPr/>
      </dsp:nvSpPr>
      <dsp:spPr>
        <a:xfrm>
          <a:off x="581442" y="536430"/>
          <a:ext cx="624462" cy="6244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0EC26-8D55-4F96-A9D3-AA4FB571BC77}">
      <dsp:nvSpPr>
        <dsp:cNvPr id="0" name=""/>
        <dsp:cNvSpPr/>
      </dsp:nvSpPr>
      <dsp:spPr>
        <a:xfrm>
          <a:off x="1584" y="1731830"/>
          <a:ext cx="1784179" cy="71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Study Scope</a:t>
          </a:r>
        </a:p>
      </dsp:txBody>
      <dsp:txXfrm>
        <a:off x="1584" y="1731830"/>
        <a:ext cx="1784179" cy="713671"/>
      </dsp:txXfrm>
    </dsp:sp>
    <dsp:sp modelId="{7B35CCD4-3A6E-42E8-A0DF-AC02B0273DD1}">
      <dsp:nvSpPr>
        <dsp:cNvPr id="0" name=""/>
        <dsp:cNvSpPr/>
      </dsp:nvSpPr>
      <dsp:spPr>
        <a:xfrm>
          <a:off x="2445910" y="304486"/>
          <a:ext cx="1088349" cy="10883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36C00A-A9C0-48D5-8CC1-7615B1AFEB40}">
      <dsp:nvSpPr>
        <dsp:cNvPr id="0" name=""/>
        <dsp:cNvSpPr/>
      </dsp:nvSpPr>
      <dsp:spPr>
        <a:xfrm>
          <a:off x="2677853" y="536430"/>
          <a:ext cx="624462" cy="6244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AA35DC-5596-4FB1-BBF4-C543383B4864}">
      <dsp:nvSpPr>
        <dsp:cNvPr id="0" name=""/>
        <dsp:cNvSpPr/>
      </dsp:nvSpPr>
      <dsp:spPr>
        <a:xfrm>
          <a:off x="2097995" y="1731830"/>
          <a:ext cx="1784179" cy="71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Solution Approach</a:t>
          </a:r>
        </a:p>
      </dsp:txBody>
      <dsp:txXfrm>
        <a:off x="2097995" y="1731830"/>
        <a:ext cx="1784179" cy="713671"/>
      </dsp:txXfrm>
    </dsp:sp>
    <dsp:sp modelId="{A95C3715-6574-4A7B-9D29-5BADD5B1774F}">
      <dsp:nvSpPr>
        <dsp:cNvPr id="0" name=""/>
        <dsp:cNvSpPr/>
      </dsp:nvSpPr>
      <dsp:spPr>
        <a:xfrm>
          <a:off x="4542321" y="304486"/>
          <a:ext cx="1088349" cy="108834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557F61-F83A-42EC-A163-A4B6B007D2E3}">
      <dsp:nvSpPr>
        <dsp:cNvPr id="0" name=""/>
        <dsp:cNvSpPr/>
      </dsp:nvSpPr>
      <dsp:spPr>
        <a:xfrm>
          <a:off x="4774264" y="536430"/>
          <a:ext cx="624462" cy="6244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E1F29A-5E89-414A-8CCE-FACCAEE4A23B}">
      <dsp:nvSpPr>
        <dsp:cNvPr id="0" name=""/>
        <dsp:cNvSpPr/>
      </dsp:nvSpPr>
      <dsp:spPr>
        <a:xfrm>
          <a:off x="4194406" y="1731830"/>
          <a:ext cx="1784179" cy="71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Theoretical Framework</a:t>
          </a:r>
        </a:p>
      </dsp:txBody>
      <dsp:txXfrm>
        <a:off x="4194406" y="1731830"/>
        <a:ext cx="1784179" cy="713671"/>
      </dsp:txXfrm>
    </dsp:sp>
    <dsp:sp modelId="{404671CE-E2C6-4405-81D9-252A4EE06BC5}">
      <dsp:nvSpPr>
        <dsp:cNvPr id="0" name=""/>
        <dsp:cNvSpPr/>
      </dsp:nvSpPr>
      <dsp:spPr>
        <a:xfrm>
          <a:off x="349499" y="2891547"/>
          <a:ext cx="1088349" cy="108834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FC220A-79A4-4FEE-9A59-4A27F2ACB628}">
      <dsp:nvSpPr>
        <dsp:cNvPr id="0" name=""/>
        <dsp:cNvSpPr/>
      </dsp:nvSpPr>
      <dsp:spPr>
        <a:xfrm>
          <a:off x="581442" y="3123490"/>
          <a:ext cx="624462" cy="6244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48B669-ED21-4391-A351-51B2A08789E2}">
      <dsp:nvSpPr>
        <dsp:cNvPr id="0" name=""/>
        <dsp:cNvSpPr/>
      </dsp:nvSpPr>
      <dsp:spPr>
        <a:xfrm>
          <a:off x="1584" y="4318891"/>
          <a:ext cx="1784179" cy="71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Input Stock Data</a:t>
          </a:r>
        </a:p>
      </dsp:txBody>
      <dsp:txXfrm>
        <a:off x="1584" y="4318891"/>
        <a:ext cx="1784179" cy="713671"/>
      </dsp:txXfrm>
    </dsp:sp>
    <dsp:sp modelId="{B64A9DCA-9F1D-4A0C-A3D4-9972848A6E5E}">
      <dsp:nvSpPr>
        <dsp:cNvPr id="0" name=""/>
        <dsp:cNvSpPr/>
      </dsp:nvSpPr>
      <dsp:spPr>
        <a:xfrm>
          <a:off x="2445910" y="2891547"/>
          <a:ext cx="1088349" cy="108834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B54E5F-8083-4814-A936-FB371D78C511}">
      <dsp:nvSpPr>
        <dsp:cNvPr id="0" name=""/>
        <dsp:cNvSpPr/>
      </dsp:nvSpPr>
      <dsp:spPr>
        <a:xfrm>
          <a:off x="2677853" y="3123490"/>
          <a:ext cx="624462" cy="6244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8B06F-4DC3-4934-A5CC-97C69027643C}">
      <dsp:nvSpPr>
        <dsp:cNvPr id="0" name=""/>
        <dsp:cNvSpPr/>
      </dsp:nvSpPr>
      <dsp:spPr>
        <a:xfrm>
          <a:off x="2097995" y="4318891"/>
          <a:ext cx="1784179" cy="71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Analysis and Results</a:t>
          </a:r>
        </a:p>
      </dsp:txBody>
      <dsp:txXfrm>
        <a:off x="2097995" y="4318891"/>
        <a:ext cx="1784179" cy="713671"/>
      </dsp:txXfrm>
    </dsp:sp>
    <dsp:sp modelId="{90693D29-5235-44FB-AD81-9F6BE60FD583}">
      <dsp:nvSpPr>
        <dsp:cNvPr id="0" name=""/>
        <dsp:cNvSpPr/>
      </dsp:nvSpPr>
      <dsp:spPr>
        <a:xfrm>
          <a:off x="4542321" y="2891547"/>
          <a:ext cx="1088349" cy="108834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91E92-4BB7-43EA-9EF5-67CA01643DF0}">
      <dsp:nvSpPr>
        <dsp:cNvPr id="0" name=""/>
        <dsp:cNvSpPr/>
      </dsp:nvSpPr>
      <dsp:spPr>
        <a:xfrm>
          <a:off x="4774264" y="3123490"/>
          <a:ext cx="624462" cy="62446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BE328C-E693-4D30-B8E3-7109AC2F8628}">
      <dsp:nvSpPr>
        <dsp:cNvPr id="0" name=""/>
        <dsp:cNvSpPr/>
      </dsp:nvSpPr>
      <dsp:spPr>
        <a:xfrm>
          <a:off x="4194406" y="4318891"/>
          <a:ext cx="1784179" cy="713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Conclusions</a:t>
          </a:r>
        </a:p>
      </dsp:txBody>
      <dsp:txXfrm>
        <a:off x="4194406" y="4318891"/>
        <a:ext cx="1784179" cy="7136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98437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50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0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36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96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110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66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5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71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88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8/8/2021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80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0" r:id="rId2"/>
    <p:sldLayoutId id="2147483699" r:id="rId3"/>
    <p:sldLayoutId id="2147483698" r:id="rId4"/>
    <p:sldLayoutId id="2147483697" r:id="rId5"/>
    <p:sldLayoutId id="2147483696" r:id="rId6"/>
    <p:sldLayoutId id="2147483695" r:id="rId7"/>
    <p:sldLayoutId id="2147483694" r:id="rId8"/>
    <p:sldLayoutId id="2147483693" r:id="rId9"/>
    <p:sldLayoutId id="2147483692" r:id="rId10"/>
    <p:sldLayoutId id="2147483691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2C886-C22A-4899-B0BB-6074F264A0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7980" y="1030406"/>
            <a:ext cx="5068121" cy="3506879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txBody>
          <a:bodyPr anchor="ctr">
            <a:normAutofit/>
          </a:bodyPr>
          <a:lstStyle/>
          <a:p>
            <a:pPr algn="l"/>
            <a:r>
              <a:rPr lang="en-US" sz="3200" dirty="0"/>
              <a:t>Markowitz</a:t>
            </a:r>
            <a:br>
              <a:rPr lang="en-US" sz="3200" dirty="0"/>
            </a:br>
            <a:r>
              <a:rPr lang="en-US" sz="3200" dirty="0"/>
              <a:t>Mean Variance Portfolio Selection</a:t>
            </a:r>
            <a:br>
              <a:rPr lang="en-US" sz="3200" dirty="0"/>
            </a:br>
            <a:br>
              <a:rPr lang="en-US" sz="3200" dirty="0"/>
            </a:b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DSA 5303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F3D31C-27B4-43D9-B56B-0246A6D70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7980" y="4691564"/>
            <a:ext cx="5068121" cy="1136029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Ramkishore</a:t>
            </a:r>
            <a:r>
              <a:rPr lang="en-US" dirty="0"/>
              <a:t> Rao</a:t>
            </a:r>
          </a:p>
        </p:txBody>
      </p:sp>
      <p:pic>
        <p:nvPicPr>
          <p:cNvPr id="4" name="Picture 3" descr="Wykresy na wyświetlaczu z odbiciem biura">
            <a:extLst>
              <a:ext uri="{FF2B5EF4-FFF2-40B4-BE49-F238E27FC236}">
                <a16:creationId xmlns:a16="http://schemas.microsoft.com/office/drawing/2014/main" id="{A162504A-AF63-4646-A3DF-883CA1B33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12" r="31084" b="-1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6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413D8-F8D6-48AA-B605-439F36395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47" y="609795"/>
            <a:ext cx="3145536" cy="1174962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AND RESULTS</a:t>
            </a:r>
            <a:br>
              <a:rPr lang="en-US" dirty="0"/>
            </a:br>
            <a:r>
              <a:rPr lang="en-US" dirty="0"/>
              <a:t>MID CAP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8A1733EA-E3D3-4DAB-8017-E233A1866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69" y="967880"/>
            <a:ext cx="3755188" cy="3834274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C05306A-ADD0-465F-B839-CA21447BF7A3}"/>
              </a:ext>
            </a:extLst>
          </p:cNvPr>
          <p:cNvSpPr txBox="1">
            <a:spLocks/>
          </p:cNvSpPr>
          <p:nvPr/>
        </p:nvSpPr>
        <p:spPr>
          <a:xfrm>
            <a:off x="680261" y="1700599"/>
            <a:ext cx="2919442" cy="17222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defRPr sz="10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10 Stock Collection Analyzed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Long Only Strategy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Desired Return 15 pct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Covariance(Risk) Determined for Target Return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Portfolio Weights Determined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9D252AE-CAF2-4857-B190-26216F7F3E2E}"/>
              </a:ext>
            </a:extLst>
          </p:cNvPr>
          <p:cNvSpPr txBox="1">
            <a:spLocks/>
          </p:cNvSpPr>
          <p:nvPr/>
        </p:nvSpPr>
        <p:spPr>
          <a:xfrm>
            <a:off x="6553469" y="4982585"/>
            <a:ext cx="4109365" cy="142196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defRPr sz="10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u="sng" dirty="0"/>
              <a:t>RESULTS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Best Performing Stocks – WRB, ROST, SLAB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NFLX Included Despite High Volatility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4E685F-4404-4286-B9D4-A408BDBFEFBE}"/>
              </a:ext>
            </a:extLst>
          </p:cNvPr>
          <p:cNvSpPr/>
          <p:nvPr/>
        </p:nvSpPr>
        <p:spPr>
          <a:xfrm>
            <a:off x="1820411" y="6249798"/>
            <a:ext cx="813732" cy="2768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A352B3-B283-4A20-BFD7-F55F0317C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3784922"/>
            <a:ext cx="4224043" cy="3073078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6AD4DBD-62AC-4933-864A-A94A84ADC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661" y="967879"/>
            <a:ext cx="3755188" cy="39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84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413D8-F8D6-48AA-B605-439F36395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05" y="542226"/>
            <a:ext cx="3145536" cy="1174962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AND RESULTS</a:t>
            </a:r>
            <a:br>
              <a:rPr lang="en-US" dirty="0"/>
            </a:br>
            <a:r>
              <a:rPr lang="en-US" dirty="0"/>
              <a:t>MID CAP</a:t>
            </a:r>
          </a:p>
        </p:txBody>
      </p:sp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B30808DD-70E4-46BE-8211-AB463FB8D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015" y="962637"/>
            <a:ext cx="3675066" cy="3884104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335831C-8CEE-41C0-9E09-44C4E786AB26}"/>
              </a:ext>
            </a:extLst>
          </p:cNvPr>
          <p:cNvSpPr txBox="1">
            <a:spLocks/>
          </p:cNvSpPr>
          <p:nvPr/>
        </p:nvSpPr>
        <p:spPr>
          <a:xfrm>
            <a:off x="6553469" y="4982585"/>
            <a:ext cx="4109365" cy="142196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defRPr sz="10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u="sng" dirty="0"/>
              <a:t>RESULTS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Long Primarily on WRB, ROST, SLAB, RJF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Short on GATX, JBLU – Lower Performing Stocks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4204CE7-B0B2-415E-A1B7-B87CB54AF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532" y="1594614"/>
            <a:ext cx="2919442" cy="1722239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10 Stock Collection Analyzed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Long/Short Strategy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Desired Return 15 pct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Covariance(Risk) Determined for Target Return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Portfolio Weights Determined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4FB634-327E-48F3-82E9-411F59E059B8}"/>
              </a:ext>
            </a:extLst>
          </p:cNvPr>
          <p:cNvSpPr/>
          <p:nvPr/>
        </p:nvSpPr>
        <p:spPr>
          <a:xfrm>
            <a:off x="1803633" y="6404554"/>
            <a:ext cx="897622" cy="288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72CCAC-8544-4690-A689-DA13E3FF1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05" y="3729740"/>
            <a:ext cx="4745620" cy="3067291"/>
          </a:xfrm>
          <a:prstGeom prst="rect">
            <a:avLst/>
          </a:prstGeom>
        </p:spPr>
      </p:pic>
      <p:pic>
        <p:nvPicPr>
          <p:cNvPr id="5" name="Picture 4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939BBC74-D0B9-4306-9348-557C1C342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700" y="962637"/>
            <a:ext cx="3675066" cy="388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89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413D8-F8D6-48AA-B605-439F36395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84" y="519865"/>
            <a:ext cx="3145536" cy="1174962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AND RESULTS</a:t>
            </a:r>
            <a:br>
              <a:rPr lang="en-US" dirty="0"/>
            </a:br>
            <a:r>
              <a:rPr lang="en-US" dirty="0"/>
              <a:t>SMALL CAP</a:t>
            </a:r>
          </a:p>
        </p:txBody>
      </p:sp>
      <p:pic>
        <p:nvPicPr>
          <p:cNvPr id="8" name="Picture 7" descr="Chart, waterfall chart&#10;&#10;Description automatically generated">
            <a:extLst>
              <a:ext uri="{FF2B5EF4-FFF2-40B4-BE49-F238E27FC236}">
                <a16:creationId xmlns:a16="http://schemas.microsoft.com/office/drawing/2014/main" id="{26EE856E-B35B-4138-8019-8AEFFBE11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49" y="1270680"/>
            <a:ext cx="3501642" cy="3443933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2DFA343-EB19-45A7-8ED0-678655C2C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8402" y="1550599"/>
            <a:ext cx="2919442" cy="1722239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10 Stock Collection Analyzed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Long Only Strategy Evaluated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Desired Return 15 pct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Covariance(Risk) Determined for Target Return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Portfolio Weights Determined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2E01CF1-A0D7-4275-8195-B522C40A55A3}"/>
              </a:ext>
            </a:extLst>
          </p:cNvPr>
          <p:cNvSpPr txBox="1">
            <a:spLocks/>
          </p:cNvSpPr>
          <p:nvPr/>
        </p:nvSpPr>
        <p:spPr>
          <a:xfrm>
            <a:off x="6514723" y="4876336"/>
            <a:ext cx="4109365" cy="119125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defRPr sz="10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RESULTS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Best Performing Stocks – FDS, AZPN, AOS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571572-839D-4D27-B122-A105BF39836F}"/>
              </a:ext>
            </a:extLst>
          </p:cNvPr>
          <p:cNvSpPr/>
          <p:nvPr/>
        </p:nvSpPr>
        <p:spPr>
          <a:xfrm>
            <a:off x="1703294" y="6491585"/>
            <a:ext cx="758992" cy="3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5A5162-5040-4BD7-A7D2-8C4193F42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84" y="3782692"/>
            <a:ext cx="4282633" cy="3096228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2571FAC-5B67-49B2-87FD-887F4625C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844" y="1107346"/>
            <a:ext cx="4019025" cy="362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2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413D8-F8D6-48AA-B605-439F36395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60" y="598196"/>
            <a:ext cx="3145536" cy="1174962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AND RESULTS</a:t>
            </a:r>
            <a:br>
              <a:rPr lang="en-US" dirty="0"/>
            </a:br>
            <a:r>
              <a:rPr lang="en-US" dirty="0"/>
              <a:t>SMALL CAP</a:t>
            </a:r>
          </a:p>
        </p:txBody>
      </p:sp>
      <p:pic>
        <p:nvPicPr>
          <p:cNvPr id="9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907CE183-BCC1-462A-B7FF-81C1065D6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037" y="1114689"/>
            <a:ext cx="3492266" cy="3599924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809FC0A-35C7-4814-9114-E92F2B03EE5D}"/>
              </a:ext>
            </a:extLst>
          </p:cNvPr>
          <p:cNvSpPr txBox="1">
            <a:spLocks/>
          </p:cNvSpPr>
          <p:nvPr/>
        </p:nvSpPr>
        <p:spPr>
          <a:xfrm>
            <a:off x="6659072" y="4987220"/>
            <a:ext cx="4109365" cy="142196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defRPr sz="10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u="sng" dirty="0"/>
              <a:t>RESULTS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Long Primarily on FDS and AOS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/>
              <a:t>Short on BLDR and NNBR – Lower Performing Stocks and Higher Volatility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2D05EAC-BFF5-4D26-9C41-53A5DB9A7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4160" y="1623023"/>
            <a:ext cx="2919442" cy="1722239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10 Stock Collection Analyzed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Long/Short Strategy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Desired Return 15 pct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Covariance(Risk) Determined for Target Return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Portfolio Weights Determined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63A24D-8614-48A3-8052-C52E8FD14E21}"/>
              </a:ext>
            </a:extLst>
          </p:cNvPr>
          <p:cNvSpPr/>
          <p:nvPr/>
        </p:nvSpPr>
        <p:spPr>
          <a:xfrm>
            <a:off x="2021747" y="6409189"/>
            <a:ext cx="847288" cy="260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EB16D-D929-4580-AFCF-1E44ECC62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60" y="3790709"/>
            <a:ext cx="4768770" cy="3067291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65BE9CD-237A-4341-A7C5-FAEDE2CF2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139" y="1139308"/>
            <a:ext cx="3772187" cy="370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54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413D8-F8D6-48AA-B605-439F36395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56" y="-16271"/>
            <a:ext cx="7258376" cy="636296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AND RESULTS MIXED CAP</a:t>
            </a:r>
          </a:p>
        </p:txBody>
      </p:sp>
      <p:pic>
        <p:nvPicPr>
          <p:cNvPr id="9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69529F83-F48A-4EA9-89C6-B9B8254C2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434" y="678241"/>
            <a:ext cx="3531766" cy="3842159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CC19E1-565B-47D3-A4DD-34DAE32B9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0578" y="762638"/>
            <a:ext cx="2919442" cy="1722239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14 Stock Collection Analyzed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Long Only Strategy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Desired Return 15 pct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Best Performing from Previous Analysis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Lower Performing (BP) Included – Short Sell Potential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92FDFA3-FA87-4FCD-B976-6322281CF53B}"/>
              </a:ext>
            </a:extLst>
          </p:cNvPr>
          <p:cNvSpPr txBox="1">
            <a:spLocks/>
          </p:cNvSpPr>
          <p:nvPr/>
        </p:nvSpPr>
        <p:spPr>
          <a:xfrm>
            <a:off x="6613157" y="5223196"/>
            <a:ext cx="4109365" cy="123712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defRPr sz="10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/>
              <a:t>RESULTS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700" dirty="0"/>
              <a:t>Best Performing Stocks – WRB, JNJ, AAPL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700" dirty="0"/>
              <a:t>NFLX Included Despite Higher Volatility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BAFCF3-8071-49DA-A9F9-61C4E454BFB2}"/>
              </a:ext>
            </a:extLst>
          </p:cNvPr>
          <p:cNvSpPr/>
          <p:nvPr/>
        </p:nvSpPr>
        <p:spPr>
          <a:xfrm>
            <a:off x="1317813" y="6562164"/>
            <a:ext cx="879122" cy="29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6D04E-4737-4F8B-B559-460422CE0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00" y="2919372"/>
            <a:ext cx="4282633" cy="3790709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838BD88-3F4C-479B-A894-6A6E12369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344" y="678241"/>
            <a:ext cx="4195090" cy="390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30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413D8-F8D6-48AA-B605-439F36395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612" y="-329955"/>
            <a:ext cx="8990310" cy="1174962"/>
          </a:xfrm>
        </p:spPr>
        <p:txBody>
          <a:bodyPr>
            <a:normAutofit/>
          </a:bodyPr>
          <a:lstStyle/>
          <a:p>
            <a:r>
              <a:rPr lang="en-US" dirty="0"/>
              <a:t>ANALYSIS AND RESULTS MIXED CAP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3C95D52E-A6DC-483D-96D3-328BD8911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463" y="814461"/>
            <a:ext cx="3911717" cy="3743565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89EB93A-B0D5-4B8E-BBBD-BD627AD9D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3605" y="1156755"/>
            <a:ext cx="2919442" cy="1322542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14 Stock Collection Analyzed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Desired Return 15 pct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Long/Short Strategy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Lower Performing (BP) Included – Short Sell Potential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BD08C69-A5B0-44F9-A867-2637D83A5EF7}"/>
              </a:ext>
            </a:extLst>
          </p:cNvPr>
          <p:cNvSpPr txBox="1">
            <a:spLocks/>
          </p:cNvSpPr>
          <p:nvPr/>
        </p:nvSpPr>
        <p:spPr>
          <a:xfrm>
            <a:off x="6556159" y="4773336"/>
            <a:ext cx="4614761" cy="162746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defRPr sz="10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 b="1" u="sng" dirty="0"/>
              <a:t>RESULTS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3400" dirty="0"/>
              <a:t>Long Primarily on AZPN, FDS, SLAB, JNJ, and XOM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3400" dirty="0"/>
              <a:t>Short on BP, DUK, RS, WRB– Lower Performing Stocks, Higher Volatility Relative to Other Stocks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1539DF-F767-4C2B-B640-A49BB67857E6}"/>
              </a:ext>
            </a:extLst>
          </p:cNvPr>
          <p:cNvSpPr/>
          <p:nvPr/>
        </p:nvSpPr>
        <p:spPr>
          <a:xfrm>
            <a:off x="1812022" y="6241409"/>
            <a:ext cx="1006679" cy="359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CFFD2E-5C9F-4A4A-A08D-4802F99C5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5" y="3306257"/>
            <a:ext cx="4722471" cy="3551743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71E3BA7-406A-4735-9FFA-82A1ABDAA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033" y="814461"/>
            <a:ext cx="3811444" cy="374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48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413D8-F8D6-48AA-B605-439F36395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474" y="314084"/>
            <a:ext cx="4401700" cy="1174962"/>
          </a:xfrm>
        </p:spPr>
        <p:txBody>
          <a:bodyPr>
            <a:normAutofit fontScale="90000"/>
          </a:bodyPr>
          <a:lstStyle/>
          <a:p>
            <a:r>
              <a:rPr lang="en-US" dirty="0"/>
              <a:t>SHINY DASHBOARD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9D6B4E-A9B7-48AF-8654-F477F37C9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4097" y="1354824"/>
            <a:ext cx="9075830" cy="1270932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2 Apps Developed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App1 :  Plots Efficient Portfolio for Portfolio Selected by User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Periodic Returns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App2:  Prints Output with Portfolio Weights/Risk Budgets and Target Returns/Risk for Portfolio Selected by User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B4C12D-BD99-44E9-BCC8-CA6443B27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043" y="2558642"/>
            <a:ext cx="5451859" cy="37750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01A9C4-6E21-4F48-AE71-5896F1E1F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432" y="2625756"/>
            <a:ext cx="4651611" cy="370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43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413D8-F8D6-48AA-B605-439F36395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944" y="101479"/>
            <a:ext cx="3145536" cy="1174962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9D6B4E-A9B7-48AF-8654-F477F37C9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166" y="1458138"/>
            <a:ext cx="3495962" cy="4292535"/>
          </a:xfrm>
        </p:spPr>
        <p:txBody>
          <a:bodyPr>
            <a:normAutofit fontScale="55000" lnSpcReduction="200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dirty="0"/>
              <a:t>R Packages – Robust Application for Stocks Analysis and </a:t>
            </a:r>
            <a:r>
              <a:rPr lang="en-US" sz="2500" dirty="0" err="1"/>
              <a:t>Portfollio</a:t>
            </a:r>
            <a:r>
              <a:rPr lang="en-US" sz="2500" dirty="0"/>
              <a:t> Selection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dirty="0"/>
              <a:t>Diversified Portfolio Can be Selected using Markowitz’s Model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dirty="0"/>
              <a:t>User Can: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900" dirty="0"/>
              <a:t>Determine </a:t>
            </a:r>
            <a:r>
              <a:rPr lang="en-US" sz="1900" dirty="0" err="1"/>
              <a:t>His/Her</a:t>
            </a:r>
            <a:r>
              <a:rPr lang="en-US" sz="1900" dirty="0"/>
              <a:t> Risk Tolerance and Maximize Return Based on Individual Tolerance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1900" dirty="0"/>
              <a:t>Determine Risk for </a:t>
            </a:r>
            <a:r>
              <a:rPr lang="en-US" sz="1900" dirty="0" err="1"/>
              <a:t>His/Her</a:t>
            </a:r>
            <a:r>
              <a:rPr lang="en-US" sz="1900" dirty="0"/>
              <a:t> Desired Return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dirty="0"/>
              <a:t>Allocation of Weights for Large, Mid, and Small Cap Developed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500" dirty="0"/>
              <a:t>Mixed Cap Portfolio Developed Using Best Performing Stocks from Individual Analysis – Lowest Covariance (Risk) Obtained for this Portfolio Amongst All Portfolios Analyzed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2F39D802-0255-4C70-B880-89CBE4FCA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813" y="1665978"/>
            <a:ext cx="3780838" cy="4701266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B7A85390-09C4-4968-815A-AF8C41B8B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039" y="1665978"/>
            <a:ext cx="3564813" cy="47012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EDD6A3-1452-4214-9FDE-63B12F40844B}"/>
              </a:ext>
            </a:extLst>
          </p:cNvPr>
          <p:cNvSpPr txBox="1"/>
          <p:nvPr/>
        </p:nvSpPr>
        <p:spPr>
          <a:xfrm>
            <a:off x="5630121" y="953275"/>
            <a:ext cx="4073237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Asset Allocation Weights/Returns, Frontier Plot, Mixed Cap Long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187F73-D950-4D1D-A264-129400E334A2}"/>
              </a:ext>
            </a:extLst>
          </p:cNvPr>
          <p:cNvSpPr txBox="1"/>
          <p:nvPr/>
        </p:nvSpPr>
        <p:spPr>
          <a:xfrm>
            <a:off x="1930045" y="48306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842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1179F-2DA6-4BD7-B610-CD5152EE7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79915"/>
            <a:ext cx="3908996" cy="5337050"/>
          </a:xfrm>
        </p:spPr>
        <p:txBody>
          <a:bodyPr anchor="ctr">
            <a:normAutofit/>
          </a:bodyPr>
          <a:lstStyle/>
          <a:p>
            <a:r>
              <a:rPr lang="en-US" dirty="0"/>
              <a:t>Presentation 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21CCF6-245C-4A4F-85B2-85E3D16C32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8561710"/>
              </p:ext>
            </p:extLst>
          </p:nvPr>
        </p:nvGraphicFramePr>
        <p:xfrm>
          <a:off x="5416298" y="758951"/>
          <a:ext cx="5980170" cy="5337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8052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EC6C-84DC-4A38-9691-42D5AC77A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4105516" cy="998793"/>
          </a:xfrm>
        </p:spPr>
        <p:txBody>
          <a:bodyPr/>
          <a:lstStyle/>
          <a:p>
            <a:r>
              <a:rPr lang="en-US" dirty="0"/>
              <a:t>STUDY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AC9C3-5FF6-4BED-B0D2-52FACD82B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403" y="1145459"/>
            <a:ext cx="5385733" cy="528050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Stock Data from Publicly Held Companies</a:t>
            </a:r>
          </a:p>
          <a:p>
            <a:pPr marL="65151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Small Cap</a:t>
            </a:r>
          </a:p>
          <a:p>
            <a:pPr marL="65151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Mid Cap</a:t>
            </a:r>
          </a:p>
          <a:p>
            <a:pPr marL="651510" lvl="1" indent="-285750">
              <a:buFont typeface="Wingdings" panose="05000000000000000000" pitchFamily="2" charset="2"/>
              <a:buChar char="§"/>
            </a:pPr>
            <a:r>
              <a:rPr lang="en-US" sz="1600" dirty="0"/>
              <a:t>Large Cap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Application of R Studio Packages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Theoretical Framework of Markowitz’s Mean Variance Model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Analysis and Results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Efficient Frontier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Portfolio Weights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Portfolio Return and Covariance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Dashboard Development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Conclusions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D18D0-3E3A-47DA-85BC-4C967B90A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3" y="2642532"/>
            <a:ext cx="4105517" cy="345651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B8D04E-8BFB-4742-9C82-286ECD072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03" y="2728077"/>
            <a:ext cx="4010442" cy="298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9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EC6C-84DC-4A38-9691-42D5AC77A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828" y="1014566"/>
            <a:ext cx="4810191" cy="654844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 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D18D0-3E3A-47DA-85BC-4C967B90A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0096" y="1779084"/>
            <a:ext cx="3291784" cy="370731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Quant Mod Package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/>
              <a:t>Stock Data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Time Series Package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Conversion of Data Frame to Time Series Object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err="1"/>
              <a:t>fPortfolio</a:t>
            </a:r>
            <a:r>
              <a:rPr lang="en-US" dirty="0"/>
              <a:t> Package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Portfolio Analysis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Shiny Package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Dashboard Development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95CE30-F2BD-4ADA-B751-ADDC6D757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681" y="1623269"/>
            <a:ext cx="2870026" cy="26390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92708D-B7D1-46A4-9ECD-78F6961A6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788" y="4218972"/>
            <a:ext cx="4810191" cy="26390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A40667-63B1-474C-B77B-67C32AFF7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474" y="1669410"/>
            <a:ext cx="306679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70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EC6C-84DC-4A38-9691-42D5AC77A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5383" y="1266236"/>
            <a:ext cx="4105516" cy="654844"/>
          </a:xfrm>
        </p:spPr>
        <p:txBody>
          <a:bodyPr>
            <a:normAutofit fontScale="90000"/>
          </a:bodyPr>
          <a:lstStyle/>
          <a:p>
            <a:r>
              <a:rPr lang="en-US" dirty="0"/>
              <a:t>THEORETICAL FRAMEWORK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D18D0-3E3A-47DA-85BC-4C967B90A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9273" y="2131180"/>
            <a:ext cx="3291784" cy="322118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Markowitz’s Mean Variance Model , circa 1952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Efficient Frontier – Locus of Minimum Variance Points Above Minimum Variance Point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Covariance Used as Target Risk and Not </a:t>
            </a:r>
            <a:r>
              <a:rPr lang="en-US" dirty="0" err="1"/>
              <a:t>VaR</a:t>
            </a:r>
            <a:r>
              <a:rPr lang="en-US" dirty="0"/>
              <a:t> and </a:t>
            </a:r>
            <a:r>
              <a:rPr lang="en-US" dirty="0" err="1"/>
              <a:t>CVaR</a:t>
            </a:r>
            <a:r>
              <a:rPr lang="en-US" dirty="0"/>
              <a:t>.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5C1A64-7D42-4388-B125-7FCEC4877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8474" y="1266236"/>
            <a:ext cx="1446361" cy="127104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210544-0220-4BD3-A704-9016BE0D8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42158"/>
            <a:ext cx="3464653" cy="28694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FA8113-F2DB-4C6F-9476-45A5893C0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656" y="2571116"/>
            <a:ext cx="3552295" cy="127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69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EC6C-84DC-4A38-9691-42D5AC77A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829" y="1014566"/>
            <a:ext cx="4105516" cy="654844"/>
          </a:xfrm>
        </p:spPr>
        <p:txBody>
          <a:bodyPr>
            <a:normAutofit fontScale="90000"/>
          </a:bodyPr>
          <a:lstStyle/>
          <a:p>
            <a:r>
              <a:rPr lang="en-US" dirty="0"/>
              <a:t>INPUT STOCK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D18D0-3E3A-47DA-85BC-4C967B90A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41068" y="1720361"/>
            <a:ext cx="3291784" cy="370731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Quant Mod Used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Stocks Traded on NYSE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Small Cap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Under a Billion to ~10 Billion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Mid Cap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&lt;50 Billion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/>
              <a:t>Large </a:t>
            </a:r>
            <a:r>
              <a:rPr lang="en-US" dirty="0"/>
              <a:t>Cap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Up to and Over 1 Trillion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89D96E0-53B2-47A7-A6C5-C0B5F2E70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0576" y="1014566"/>
            <a:ext cx="3039611" cy="2821967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C81833-B333-4AF1-B5FB-87E4A447E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851" y="3930979"/>
            <a:ext cx="3426106" cy="28705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15D322-21FF-4015-856C-AA05C5B8C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382" y="3965703"/>
            <a:ext cx="3310359" cy="280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33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413D8-F8D6-48AA-B605-439F36395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643" y="842590"/>
            <a:ext cx="3145536" cy="1174962"/>
          </a:xfrm>
        </p:spPr>
        <p:txBody>
          <a:bodyPr>
            <a:normAutofit fontScale="90000"/>
          </a:bodyPr>
          <a:lstStyle/>
          <a:p>
            <a:r>
              <a:rPr lang="en-US" dirty="0"/>
              <a:t>INPUT STOCK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9D6B4E-A9B7-48AF-8654-F477F37C9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195" y="2172623"/>
            <a:ext cx="2223586" cy="3188068"/>
          </a:xfrm>
        </p:spPr>
        <p:txBody>
          <a:bodyPr>
            <a:normAutofit fontScale="925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Stock Price Fluctuations – Bar Charts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Stocks – Volume Traded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Periodic Returns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Annual Rate of Returns Calculated</a:t>
            </a:r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EE129CB0-EE64-4902-9331-3D53D95FB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789" y="825812"/>
            <a:ext cx="3866567" cy="2873733"/>
          </a:xfr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9D3292E-5EEB-412D-9AD7-B743FC620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788" y="3766657"/>
            <a:ext cx="3866567" cy="30121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CE584A-4D60-49B1-B5A4-9328F2B90EB3}"/>
              </a:ext>
            </a:extLst>
          </p:cNvPr>
          <p:cNvSpPr txBox="1"/>
          <p:nvPr/>
        </p:nvSpPr>
        <p:spPr>
          <a:xfrm>
            <a:off x="3741551" y="1479534"/>
            <a:ext cx="2662847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ANNUAL RETURN RATES, LARGE CAP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1072E1-22A8-414B-87F4-577DD8113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294" y="2111066"/>
            <a:ext cx="4636494" cy="438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48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413D8-F8D6-48AA-B605-439F36395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142" y="830598"/>
            <a:ext cx="3145536" cy="1174962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AND RESULTS</a:t>
            </a:r>
            <a:br>
              <a:rPr lang="en-US" dirty="0"/>
            </a:br>
            <a:r>
              <a:rPr lang="en-US" dirty="0"/>
              <a:t>LARGE CAP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9D6B4E-A9B7-48AF-8654-F477F37C9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1209" y="2001869"/>
            <a:ext cx="2223586" cy="2249703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10 Stock Collection Analyzed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Long Only Strategy Evaluated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Desired Return 15 pct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Covariance(Risk) Determined for Target Return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Portfolio Weights Determined</a:t>
            </a:r>
          </a:p>
        </p:txBody>
      </p:sp>
      <p:pic>
        <p:nvPicPr>
          <p:cNvPr id="9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C4D0FC29-DC42-47A9-BC7C-A6E9B46FF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91" y="967880"/>
            <a:ext cx="3675066" cy="4080693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4E26390-6FF4-4B04-90B1-DD2734AD48C4}"/>
              </a:ext>
            </a:extLst>
          </p:cNvPr>
          <p:cNvSpPr txBox="1">
            <a:spLocks/>
          </p:cNvSpPr>
          <p:nvPr/>
        </p:nvSpPr>
        <p:spPr>
          <a:xfrm>
            <a:off x="6235753" y="5110567"/>
            <a:ext cx="4109365" cy="118174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defRPr sz="10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RESULTS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/>
              <a:t>JNJ, MSFT, AAPL Best Performing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04E5B4-DE82-48D1-A433-63D72029C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43" y="4251572"/>
            <a:ext cx="3541853" cy="2558005"/>
          </a:xfrm>
          <a:prstGeom prst="rect">
            <a:avLst/>
          </a:prstGeom>
        </p:spPr>
      </p:pic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2AB706C8-5C51-4945-92F1-AF77DEF0D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815" y="842590"/>
            <a:ext cx="3967031" cy="4148906"/>
          </a:xfrm>
        </p:spPr>
      </p:pic>
    </p:spTree>
    <p:extLst>
      <p:ext uri="{BB962C8B-B14F-4D97-AF65-F5344CB8AC3E}">
        <p14:creationId xmlns:p14="http://schemas.microsoft.com/office/powerpoint/2010/main" val="1757301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413D8-F8D6-48AA-B605-439F36395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260" y="726945"/>
            <a:ext cx="3145536" cy="1174962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AND RESULTS</a:t>
            </a:r>
            <a:br>
              <a:rPr lang="en-US" dirty="0"/>
            </a:br>
            <a:r>
              <a:rPr lang="en-US" dirty="0"/>
              <a:t>LARGE CAP</a:t>
            </a: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C107237D-51F3-4843-AAFC-36DC6E56B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673" y="1065950"/>
            <a:ext cx="3675067" cy="3431099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049D61E-7921-4AA4-8973-289F776C959D}"/>
              </a:ext>
            </a:extLst>
          </p:cNvPr>
          <p:cNvSpPr txBox="1">
            <a:spLocks/>
          </p:cNvSpPr>
          <p:nvPr/>
        </p:nvSpPr>
        <p:spPr>
          <a:xfrm>
            <a:off x="6730769" y="4914655"/>
            <a:ext cx="4109365" cy="142196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5000"/>
              </a:lnSpc>
              <a:spcBef>
                <a:spcPts val="9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defRPr sz="1000" i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5000"/>
              </a:lnSpc>
              <a:spcBef>
                <a:spcPts val="6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u="sng" dirty="0"/>
              <a:t>RESULTS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dirty="0"/>
              <a:t>Long Primarily on JNJ, CSCO, and XOM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900" dirty="0"/>
              <a:t>Short Heavily on Underperforming Stock - BP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C3D5342-DBE3-4EEE-9B8B-B001CB7104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713" y="1867493"/>
            <a:ext cx="2919442" cy="1722239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10 Stock Collection Analyzed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Long/Short Strategy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Desired Return 15 pct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Covariance(Risk) Determined for Target Return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400" dirty="0"/>
              <a:t>Portfolio Weights Determined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E01988-0DCF-4F04-B7DC-7A03ABB41663}"/>
              </a:ext>
            </a:extLst>
          </p:cNvPr>
          <p:cNvSpPr/>
          <p:nvPr/>
        </p:nvSpPr>
        <p:spPr>
          <a:xfrm>
            <a:off x="1812022" y="6375633"/>
            <a:ext cx="805343" cy="292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9D30C4-C6EA-4140-A67A-4DF29EAFE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800" y="3946330"/>
            <a:ext cx="3819646" cy="2575367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6CA95FD-3BA9-4464-8717-A194D4F552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7" y="1034490"/>
            <a:ext cx="3675066" cy="37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66528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AnalogousFromLightSeedLeftStep">
      <a:dk1>
        <a:srgbClr val="000000"/>
      </a:dk1>
      <a:lt1>
        <a:srgbClr val="FFFFFF"/>
      </a:lt1>
      <a:dk2>
        <a:srgbClr val="213B33"/>
      </a:dk2>
      <a:lt2>
        <a:srgbClr val="E8E6E2"/>
      </a:lt2>
      <a:accent1>
        <a:srgbClr val="96A2C6"/>
      </a:accent1>
      <a:accent2>
        <a:srgbClr val="7FA7BA"/>
      </a:accent2>
      <a:accent3>
        <a:srgbClr val="82ACA8"/>
      </a:accent3>
      <a:accent4>
        <a:srgbClr val="77AE92"/>
      </a:accent4>
      <a:accent5>
        <a:srgbClr val="81AC84"/>
      </a:accent5>
      <a:accent6>
        <a:srgbClr val="8AAE77"/>
      </a:accent6>
      <a:hlink>
        <a:srgbClr val="908157"/>
      </a:hlink>
      <a:folHlink>
        <a:srgbClr val="7F7F7F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643</TotalTime>
  <Words>682</Words>
  <Application>Microsoft Office PowerPoint</Application>
  <PresentationFormat>Widescreen</PresentationFormat>
  <Paragraphs>134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Aharoni</vt:lpstr>
      <vt:lpstr>Arial</vt:lpstr>
      <vt:lpstr>Avenir Next LT Pro</vt:lpstr>
      <vt:lpstr>Calibri</vt:lpstr>
      <vt:lpstr>Wingdings</vt:lpstr>
      <vt:lpstr>PrismaticVTI</vt:lpstr>
      <vt:lpstr>Markowitz Mean Variance Portfolio Selection  DSA 5303 </vt:lpstr>
      <vt:lpstr>Presentation Outline</vt:lpstr>
      <vt:lpstr>STUDY SCOPE</vt:lpstr>
      <vt:lpstr>SOLUTION APPROACH</vt:lpstr>
      <vt:lpstr>THEORETICAL FRAMEWORK</vt:lpstr>
      <vt:lpstr>INPUT STOCK DATA</vt:lpstr>
      <vt:lpstr>INPUT STOCK DATA</vt:lpstr>
      <vt:lpstr>ANALYSIS AND RESULTS LARGE CAP</vt:lpstr>
      <vt:lpstr>ANALYSIS AND RESULTS LARGE CAP</vt:lpstr>
      <vt:lpstr>ANALYSIS AND RESULTS MID CAP</vt:lpstr>
      <vt:lpstr>ANALYSIS AND RESULTS MID CAP</vt:lpstr>
      <vt:lpstr>ANALYSIS AND RESULTS SMALL CAP</vt:lpstr>
      <vt:lpstr>ANALYSIS AND RESULTS SMALL CAP</vt:lpstr>
      <vt:lpstr>ANALYSIS AND RESULTS MIXED CAP</vt:lpstr>
      <vt:lpstr>ANALYSIS AND RESULTS MIXED CAP</vt:lpstr>
      <vt:lpstr>SHINY DASHBOARD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Markowitz Mean Variance Portfolio Selection  DSA 5303</dc:title>
  <dc:creator>Ram</dc:creator>
  <cp:lastModifiedBy>Ram</cp:lastModifiedBy>
  <cp:revision>26</cp:revision>
  <cp:lastPrinted>2021-08-03T08:46:58Z</cp:lastPrinted>
  <dcterms:created xsi:type="dcterms:W3CDTF">2021-08-02T03:25:21Z</dcterms:created>
  <dcterms:modified xsi:type="dcterms:W3CDTF">2021-08-08T22:58:50Z</dcterms:modified>
</cp:coreProperties>
</file>